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AF0ED2A-0186-4407-B7F8-E04276094E4E}">
  <a:tblStyle styleId="{1AF0ED2A-0186-4407-B7F8-E04276094E4E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4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4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4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4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5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8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Основы программирования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ru-RU"/>
              <a:t>Лекция 5</a:t>
            </a:r>
            <a:endParaRPr/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ru-RU"/>
              <a:t>Хеширование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/>
        </p:nvSpPr>
        <p:spPr>
          <a:xfrm>
            <a:off x="196870" y="1052736"/>
            <a:ext cx="8784976" cy="51706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Один из наиболее распространенных </a:t>
            </a:r>
            <a:r>
              <a:rPr b="1" lang="ru-RU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алгоритмов хэширования</a:t>
            </a:r>
            <a:r>
              <a:rPr lang="ru-RU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для строк получает </a:t>
            </a:r>
            <a:r>
              <a:rPr b="1" lang="ru-RU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хэш-значение</a:t>
            </a:r>
            <a:r>
              <a:rPr lang="ru-RU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добавляя каждый байт строки к произведению предыдущего значения на некий </a:t>
            </a:r>
            <a:r>
              <a:rPr b="1" lang="ru-RU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фиксированный множитель (хэш). </a:t>
            </a:r>
            <a:r>
              <a:rPr lang="ru-RU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Умножение распределяет биты из нового байта по всему до сих пор не считанному значению, так что в конце цикла мы получим хорошую смесь входных байтов. </a:t>
            </a:r>
            <a:r>
              <a:rPr b="1" lang="ru-RU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Эмпирически</a:t>
            </a:r>
            <a:r>
              <a:rPr lang="ru-RU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установлено, что значения </a:t>
            </a:r>
            <a:r>
              <a:rPr b="1" lang="ru-RU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31, 33, 37, 39, 41 </a:t>
            </a:r>
            <a:r>
              <a:rPr lang="ru-RU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являются хорошими множителями в хэш-функции для строк ASCII.</a:t>
            </a:r>
            <a:endParaRPr/>
          </a:p>
        </p:txBody>
      </p:sp>
      <p:cxnSp>
        <p:nvCxnSpPr>
          <p:cNvPr id="138" name="Google Shape;138;p22"/>
          <p:cNvCxnSpPr/>
          <p:nvPr/>
        </p:nvCxnSpPr>
        <p:spPr>
          <a:xfrm>
            <a:off x="179512" y="836712"/>
            <a:ext cx="8784976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139" name="Google Shape;139;p22"/>
          <p:cNvSpPr txBox="1"/>
          <p:nvPr/>
        </p:nvSpPr>
        <p:spPr>
          <a:xfrm>
            <a:off x="196870" y="44624"/>
            <a:ext cx="466316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Хеш - значение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504" y="116632"/>
            <a:ext cx="8907542" cy="5403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512" y="61327"/>
            <a:ext cx="8784976" cy="6747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520" y="260648"/>
            <a:ext cx="7056784" cy="60554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27068" y="5013176"/>
            <a:ext cx="1800200" cy="1450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2740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Прямая адресация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467544" y="692696"/>
            <a:ext cx="8229600" cy="648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U = {0, 1, …, m-1} – </a:t>
            </a:r>
            <a:r>
              <a:rPr lang="ru-RU" sz="3100"/>
              <a:t>множество</a:t>
            </a:r>
            <a:r>
              <a:rPr lang="ru-RU"/>
              <a:t> ключей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T [0 .. m-1] – массив (таблица с прямой адресацией)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descr="direct_addr.jpg" id="162" name="Google Shape;16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3608" y="1268760"/>
            <a:ext cx="6984776" cy="361188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6"/>
          <p:cNvSpPr txBox="1"/>
          <p:nvPr/>
        </p:nvSpPr>
        <p:spPr>
          <a:xfrm>
            <a:off x="251520" y="4869160"/>
            <a:ext cx="4032448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Direct_Address_Search (T, k)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return  T[k]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Direct_Address_Insert  (T, x)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T[ key[x] ] ←  x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5004048" y="5229200"/>
            <a:ext cx="396044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Direct_Address_Delete (T, x)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T[ key[x] ] ←  NIL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95536" y="0"/>
            <a:ext cx="8229600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Хеш-таблицы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57200" y="620688"/>
            <a:ext cx="8229600" cy="55054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Недостатки прямой  адресации: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Пространство ключей U велико, хранение таблицы размера |U| непрактично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|K| &lt;&lt; |U| ⇒ выделенная память расходуется напрасно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С другой стороны, размер ключей может быть больше размерности таблицы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Требования к памяти могут быть снижены до θ(|K|).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Хеш-функция: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			h : U → { 0, 1, …, m-1}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m – размер хеш-таблицы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Цель хеш-функции – уменьшить рабочий диапазон индексов массива и вместо |U| значений обойтись m значениями.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457200" y="274638"/>
            <a:ext cx="8229600" cy="4900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Хеш-таблицы и коллизии</a:t>
            </a:r>
            <a:endParaRPr/>
          </a:p>
        </p:txBody>
      </p:sp>
      <p:pic>
        <p:nvPicPr>
          <p:cNvPr descr="hash_table.jpg" id="176" name="Google Shape;176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5656" y="908720"/>
            <a:ext cx="6305766" cy="417646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/>
          <p:nvPr/>
        </p:nvSpPr>
        <p:spPr>
          <a:xfrm>
            <a:off x="251520" y="5373216"/>
            <a:ext cx="864096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Коллизия</a:t>
            </a: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– ситуация, когда два ключа хешированы в одну и ту же ячейку (ключи в этом случае называются синонимами).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type="title"/>
          </p:nvPr>
        </p:nvSpPr>
        <p:spPr>
          <a:xfrm>
            <a:off x="622935" y="476672"/>
            <a:ext cx="7886700" cy="82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50"/>
              <a:buFont typeface="Calibri"/>
              <a:buNone/>
            </a:pPr>
            <a:r>
              <a:rPr b="1" i="1" lang="ru-RU" sz="4050"/>
              <a:t>Коллизии</a:t>
            </a:r>
            <a:endParaRPr/>
          </a:p>
        </p:txBody>
      </p:sp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622935" y="1299633"/>
            <a:ext cx="8259604" cy="47011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</a:pPr>
            <a:r>
              <a:t/>
            </a:r>
            <a:endParaRPr sz="600"/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ru-RU" sz="3000"/>
              <a:t>Существует множество пар “ключ - значение”, дающих одинаковые хеш-коды.  В этом случае возникает </a:t>
            </a:r>
            <a:r>
              <a:rPr lang="ru-RU" sz="3000">
                <a:solidFill>
                  <a:srgbClr val="FF0000"/>
                </a:solidFill>
              </a:rPr>
              <a:t>коллизия</a:t>
            </a:r>
            <a:r>
              <a:rPr lang="ru-RU" sz="3000"/>
              <a:t>.</a:t>
            </a:r>
            <a:endParaRPr/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ru-RU" sz="3000"/>
              <a:t>Вероятность возникновения коллизий  важна при оценке качества хеш-функций.  Существует множество алгоритмов хеширования с различными характеристиками. </a:t>
            </a:r>
            <a:endParaRPr/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ru-RU" sz="3000"/>
              <a:t>Выбор хэш-функции определяется спецификой решаемой задачи.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512" y="0"/>
            <a:ext cx="8647572" cy="6695864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0"/>
          <p:cNvSpPr/>
          <p:nvPr/>
        </p:nvSpPr>
        <p:spPr>
          <a:xfrm>
            <a:off x="8604448" y="6309320"/>
            <a:ext cx="360040" cy="386544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type="title"/>
          </p:nvPr>
        </p:nvSpPr>
        <p:spPr>
          <a:xfrm>
            <a:off x="395536" y="188640"/>
            <a:ext cx="7886700" cy="6691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1" i="1" lang="ru-RU" sz="4050">
                <a:latin typeface="Calibri"/>
                <a:ea typeface="Calibri"/>
                <a:cs typeface="Calibri"/>
                <a:sym typeface="Calibri"/>
              </a:rPr>
              <a:t>МЕТОДЫ РАЗРЕШЕНИЯ КОЛЛИЗИЙ</a:t>
            </a:r>
            <a:endParaRPr/>
          </a:p>
        </p:txBody>
      </p:sp>
      <p:sp>
        <p:nvSpPr>
          <p:cNvPr id="195" name="Google Shape;195;p31"/>
          <p:cNvSpPr txBox="1"/>
          <p:nvPr>
            <p:ph idx="1" type="body"/>
          </p:nvPr>
        </p:nvSpPr>
        <p:spPr>
          <a:xfrm>
            <a:off x="0" y="1783556"/>
            <a:ext cx="9144000" cy="3394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</a:pPr>
            <a:r>
              <a:rPr lang="ru-RU" sz="2700"/>
              <a:t>Коллизии осложняют использование хеш-таблиц, так как нарушают однозначность соответствия между хеш-кодами и данными.</a:t>
            </a:r>
            <a:endParaRPr/>
          </a:p>
          <a:p>
            <a:pPr indent="0" lvl="0" marL="0" rtl="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</a:pPr>
            <a:r>
              <a:rPr lang="ru-RU" sz="2700"/>
              <a:t>Тем не менее существуют способы преодоления возникающих сложностей:</a:t>
            </a:r>
            <a:endParaRPr/>
          </a:p>
          <a:p>
            <a:pPr indent="-285750" lvl="1" marL="742950" rtl="0" algn="l">
              <a:spcBef>
                <a:spcPts val="540"/>
              </a:spcBef>
              <a:spcAft>
                <a:spcPts val="0"/>
              </a:spcAft>
              <a:buClr>
                <a:srgbClr val="C00000"/>
              </a:buClr>
              <a:buSzPts val="2700"/>
              <a:buFont typeface="Noto Sans Symbols"/>
              <a:buChar char="✔"/>
            </a:pPr>
            <a:r>
              <a:rPr lang="ru-RU" sz="2700">
                <a:solidFill>
                  <a:srgbClr val="C00000"/>
                </a:solidFill>
              </a:rPr>
              <a:t>метод цепочек – </a:t>
            </a:r>
            <a:r>
              <a:rPr lang="ru-RU" sz="2700"/>
              <a:t>внешнее или открытое хеширование;</a:t>
            </a:r>
            <a:endParaRPr/>
          </a:p>
          <a:p>
            <a:pPr indent="-285750" lvl="1" marL="742950" rtl="0" algn="l">
              <a:spcBef>
                <a:spcPts val="540"/>
              </a:spcBef>
              <a:spcAft>
                <a:spcPts val="0"/>
              </a:spcAft>
              <a:buClr>
                <a:srgbClr val="C00000"/>
              </a:buClr>
              <a:buSzPts val="2700"/>
              <a:buFont typeface="Noto Sans Symbols"/>
              <a:buChar char="✔"/>
            </a:pPr>
            <a:r>
              <a:rPr lang="ru-RU" sz="2700">
                <a:solidFill>
                  <a:srgbClr val="C00000"/>
                </a:solidFill>
              </a:rPr>
              <a:t>метод открытой адресации – </a:t>
            </a:r>
            <a:r>
              <a:rPr lang="ru-RU" sz="2700"/>
              <a:t>закрытое хеширование.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4180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None/>
            </a:pPr>
            <a:r>
              <a:rPr lang="ru-RU">
                <a:solidFill>
                  <a:srgbClr val="FF0000"/>
                </a:solidFill>
              </a:rPr>
              <a:t>Хеширование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457200" y="908720"/>
            <a:ext cx="8229600" cy="55446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ru-RU">
                <a:solidFill>
                  <a:srgbClr val="FF0000"/>
                </a:solidFill>
              </a:rPr>
              <a:t>Хеширование (хэширование)</a:t>
            </a:r>
            <a:r>
              <a:rPr lang="ru-RU"/>
              <a:t> – это преобразование входного массива данных определенного типа и произвольной длины в выходную битовую строку фиксированной длины. </a:t>
            </a:r>
            <a:endParaRPr/>
          </a:p>
          <a:p>
            <a:pPr indent="0" lvl="0" marL="0" rtl="0" algn="just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Это процесс получения индекса (хеш-адреса) элемента массива непосредственно в результате операций производимых над ключом, который хранится вместе с элементом.</a:t>
            </a:r>
            <a:endParaRPr/>
          </a:p>
          <a:p>
            <a:pPr indent="0" lvl="0" marL="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Такие преобразования также называют хеш-функциями, а их результаты называют </a:t>
            </a:r>
            <a:r>
              <a:rPr lang="ru-RU">
                <a:solidFill>
                  <a:srgbClr val="FF0000"/>
                </a:solidFill>
              </a:rPr>
              <a:t>хеш, хеш-код </a:t>
            </a:r>
            <a:r>
              <a:rPr lang="ru-RU"/>
              <a:t>или</a:t>
            </a:r>
            <a:r>
              <a:rPr lang="ru-RU">
                <a:solidFill>
                  <a:srgbClr val="00B050"/>
                </a:solidFill>
              </a:rPr>
              <a:t> </a:t>
            </a:r>
            <a:r>
              <a:rPr lang="ru-RU">
                <a:solidFill>
                  <a:srgbClr val="FF0000"/>
                </a:solidFill>
              </a:rPr>
              <a:t>хеш-таблицей</a:t>
            </a:r>
            <a:r>
              <a:rPr lang="ru-RU"/>
              <a:t>.</a:t>
            </a:r>
            <a:endParaRPr/>
          </a:p>
          <a:p>
            <a:pPr indent="0" lvl="0" marL="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Хеширование применяется для сравнения данных: </a:t>
            </a:r>
            <a:endParaRPr/>
          </a:p>
          <a:p>
            <a:pPr indent="-285750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</a:pPr>
            <a:r>
              <a:rPr lang="ru-RU"/>
              <a:t>если у двух массивов хеш-коды разные, то массивы гарантированно различаются;  </a:t>
            </a:r>
            <a:endParaRPr/>
          </a:p>
          <a:p>
            <a:pPr indent="-285750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</a:pPr>
            <a:r>
              <a:rPr lang="ru-RU"/>
              <a:t>если у двух массивов хеш-коды одинаковые, то массивы, скорее всего, одинаковы. </a:t>
            </a:r>
            <a:endParaRPr/>
          </a:p>
          <a:p>
            <a:pPr indent="-18542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96" y="83686"/>
            <a:ext cx="9006084" cy="6333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539552" y="188640"/>
            <a:ext cx="7886700" cy="7034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1" i="1" lang="ru-RU" sz="4050">
                <a:latin typeface="Calibri"/>
                <a:ea typeface="Calibri"/>
                <a:cs typeface="Calibri"/>
                <a:sym typeface="Calibri"/>
              </a:rPr>
              <a:t>МЕТОД  ЦЕПОЧЕК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539552" y="1560671"/>
            <a:ext cx="7704856" cy="4440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ru-RU" sz="3000"/>
              <a:t>Технология сцепления элементов состоит в том, что элементы множества, которым соответствует одно и то же хеш-значение, связываются в цепочку-список:</a:t>
            </a:r>
            <a:endParaRPr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⮚"/>
            </a:pPr>
            <a:r>
              <a:rPr lang="ru-RU" sz="3000"/>
              <a:t> в позиции номер  </a:t>
            </a:r>
            <a:r>
              <a:rPr i="1" lang="ru-RU" sz="3000"/>
              <a:t>i</a:t>
            </a:r>
            <a:r>
              <a:rPr lang="ru-RU" sz="3000"/>
              <a:t> хранится указатель на голову списка тех элементов, у которых хэш-значение ключа равно </a:t>
            </a:r>
            <a:r>
              <a:rPr i="1" lang="ru-RU" sz="3000"/>
              <a:t>i</a:t>
            </a:r>
            <a:r>
              <a:rPr lang="ru-RU" sz="3000"/>
              <a:t>;</a:t>
            </a:r>
            <a:endParaRPr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⮚"/>
            </a:pPr>
            <a:r>
              <a:rPr lang="ru-RU" sz="3000"/>
              <a:t> если таких элементов в множестве нет, в позиции </a:t>
            </a:r>
            <a:r>
              <a:rPr i="1" lang="ru-RU" sz="3000"/>
              <a:t>i</a:t>
            </a:r>
            <a:r>
              <a:rPr lang="ru-RU" sz="3000"/>
              <a:t> записан NULL.</a:t>
            </a:r>
            <a:endParaRPr sz="3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36390" y="260648"/>
            <a:ext cx="8229600" cy="5620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Courier New"/>
              <a:buNone/>
            </a:pPr>
            <a:r>
              <a:rPr b="1" lang="ru-RU" sz="32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Открытое (внешнее) хеширование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457200" y="980728"/>
            <a:ext cx="8229600" cy="51454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ru-RU" sz="2000">
                <a:latin typeface="Courier New"/>
                <a:ea typeface="Courier New"/>
                <a:cs typeface="Courier New"/>
                <a:sym typeface="Courier New"/>
              </a:rPr>
              <a:t>потенциальное множество (возможно, бесконечное) разбивается на конечное число классов;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ru-RU" sz="2000">
                <a:latin typeface="Courier New"/>
                <a:ea typeface="Courier New"/>
                <a:cs typeface="Courier New"/>
                <a:sym typeface="Courier New"/>
              </a:rPr>
              <a:t>для m классов, пронумерованных от 0 до m-1, строится хеш-функция   </a:t>
            </a:r>
            <a:r>
              <a:rPr b="1" lang="ru-RU" sz="2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h(x) : x → {0, …, m-1}, 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ru-RU" sz="2000">
                <a:latin typeface="Courier New"/>
                <a:ea typeface="Courier New"/>
                <a:cs typeface="Courier New"/>
                <a:sym typeface="Courier New"/>
              </a:rPr>
              <a:t>   где x – произвольный элемент исходного множества.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ru-RU" sz="2000">
                <a:latin typeface="Courier New"/>
                <a:ea typeface="Courier New"/>
                <a:cs typeface="Courier New"/>
                <a:sym typeface="Courier New"/>
              </a:rPr>
              <a:t>Часто классы называют </a:t>
            </a:r>
            <a:r>
              <a:rPr b="1" lang="ru-RU" sz="200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сегментами</a:t>
            </a:r>
            <a:r>
              <a:rPr b="1" lang="ru-RU" sz="2000"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ru-RU" sz="2000">
                <a:latin typeface="Courier New"/>
                <a:ea typeface="Courier New"/>
                <a:cs typeface="Courier New"/>
                <a:sym typeface="Courier New"/>
              </a:rPr>
              <a:t>Говорят, что </a:t>
            </a:r>
            <a:r>
              <a:rPr b="1" lang="ru-RU" sz="200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х принадлежит сегменту h(x).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ru-RU" sz="2000">
                <a:latin typeface="Courier New"/>
                <a:ea typeface="Courier New"/>
                <a:cs typeface="Courier New"/>
                <a:sym typeface="Courier New"/>
              </a:rPr>
              <a:t>Массив, называемый таблицей сегментов, содержит заголовки для </a:t>
            </a:r>
            <a:r>
              <a:rPr b="1" lang="ru-RU" sz="200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m</a:t>
            </a:r>
            <a:r>
              <a:rPr b="1" lang="ru-RU" sz="2000">
                <a:latin typeface="Courier New"/>
                <a:ea typeface="Courier New"/>
                <a:cs typeface="Courier New"/>
                <a:sym typeface="Courier New"/>
              </a:rPr>
              <a:t> списков.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ru-RU" sz="2000">
                <a:latin typeface="Courier New"/>
                <a:ea typeface="Courier New"/>
                <a:cs typeface="Courier New"/>
                <a:sym typeface="Courier New"/>
              </a:rPr>
              <a:t>Если сегменты одинаковы по размеру, то средняя длина списков будет </a:t>
            </a:r>
            <a:r>
              <a:rPr b="1" lang="ru-RU" sz="200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n/m</a:t>
            </a:r>
            <a:r>
              <a:rPr b="1" lang="ru-RU" sz="2000"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/>
          <p:nvPr>
            <p:ph type="title"/>
          </p:nvPr>
        </p:nvSpPr>
        <p:spPr>
          <a:xfrm>
            <a:off x="467544" y="116632"/>
            <a:ext cx="8229600" cy="771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 sz="3200"/>
              <a:t>Разрешение коллизии при помощи цепочек (открытое хеширование)</a:t>
            </a:r>
            <a:endParaRPr/>
          </a:p>
        </p:txBody>
      </p:sp>
      <p:pic>
        <p:nvPicPr>
          <p:cNvPr descr="chaining.jpg" id="218" name="Google Shape;218;p3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3528" y="888528"/>
            <a:ext cx="8229600" cy="3836616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5"/>
          <p:cNvSpPr txBox="1"/>
          <p:nvPr/>
        </p:nvSpPr>
        <p:spPr>
          <a:xfrm>
            <a:off x="225860" y="4725144"/>
            <a:ext cx="8424936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Chained_Hash_Insert( T, x)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Вставить x в заголовок списка T [ h (key[x] ) 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Chained_Hash_Search (T, k)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Поиск элемента с ключом  k в списке T [ h (k ) 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Chained_Hash_Delete( T, x)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Удаление x из списка  T [ h (key[x] ) ]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5755" y="857250"/>
            <a:ext cx="8641080" cy="5280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8610" y="857250"/>
            <a:ext cx="852106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8"/>
          <p:cNvSpPr txBox="1"/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Открытое хеширование (пример)</a:t>
            </a:r>
            <a:endParaRPr/>
          </a:p>
        </p:txBody>
      </p:sp>
      <p:pic>
        <p:nvPicPr>
          <p:cNvPr id="235" name="Google Shape;235;p3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576" y="1412776"/>
            <a:ext cx="7632848" cy="5258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504" y="49857"/>
            <a:ext cx="8784976" cy="676351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9"/>
          <p:cNvSpPr/>
          <p:nvPr/>
        </p:nvSpPr>
        <p:spPr>
          <a:xfrm>
            <a:off x="8532440" y="6453336"/>
            <a:ext cx="360040" cy="36004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0"/>
          <p:cNvSpPr txBox="1"/>
          <p:nvPr>
            <p:ph idx="1" type="body"/>
          </p:nvPr>
        </p:nvSpPr>
        <p:spPr>
          <a:xfrm>
            <a:off x="377190" y="548680"/>
            <a:ext cx="8292465" cy="5976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</a:pPr>
            <a:r>
              <a:rPr lang="ru-RU" sz="3300"/>
              <a:t>При предположении, что каждый элемент может попасть в любую позицию таблицы с равной вероятностью и независимо от того, куда попал любой другой элемент, </a:t>
            </a:r>
            <a:r>
              <a:rPr b="1" i="1" lang="ru-RU" sz="3300">
                <a:solidFill>
                  <a:srgbClr val="002060"/>
                </a:solidFill>
              </a:rPr>
              <a:t>среднее время работы операции поиска элемента составляет О</a:t>
            </a:r>
            <a:r>
              <a:rPr b="1" lang="ru-RU" sz="3300">
                <a:solidFill>
                  <a:srgbClr val="002060"/>
                </a:solidFill>
              </a:rPr>
              <a:t>(</a:t>
            </a:r>
            <a:r>
              <a:rPr b="1" i="1" lang="ru-RU" sz="3300">
                <a:solidFill>
                  <a:srgbClr val="002060"/>
                </a:solidFill>
              </a:rPr>
              <a:t>1 + k</a:t>
            </a:r>
            <a:r>
              <a:rPr b="1" lang="ru-RU" sz="3300">
                <a:solidFill>
                  <a:srgbClr val="002060"/>
                </a:solidFill>
              </a:rPr>
              <a:t>)</a:t>
            </a:r>
            <a:r>
              <a:rPr lang="ru-RU" sz="3300"/>
              <a:t>, где k – коэффициент заполнения таблицы.</a:t>
            </a:r>
            <a:endParaRPr/>
          </a:p>
          <a:p>
            <a:pPr indent="0" lvl="0" marL="0" rtl="0" algn="l">
              <a:spcBef>
                <a:spcPts val="66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</a:pPr>
            <a:r>
              <a:rPr lang="ru-RU" sz="3300"/>
              <a:t>k = n / m, </a:t>
            </a:r>
            <a:endParaRPr/>
          </a:p>
          <a:p>
            <a:pPr indent="0" lvl="0" marL="0" rtl="0" algn="l">
              <a:spcBef>
                <a:spcPts val="66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</a:pPr>
            <a:r>
              <a:rPr lang="ru-RU" sz="3300"/>
              <a:t>n – количество элементов таблицы,</a:t>
            </a:r>
            <a:endParaRPr/>
          </a:p>
          <a:p>
            <a:pPr indent="0" lvl="0" marL="0" rtl="0" algn="l">
              <a:spcBef>
                <a:spcPts val="66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</a:pPr>
            <a:r>
              <a:rPr lang="ru-RU" sz="3300"/>
              <a:t>m – размер таблицы.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192" y="0"/>
            <a:ext cx="8989458" cy="6453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512" y="188640"/>
            <a:ext cx="8892480" cy="6556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512" y="332656"/>
            <a:ext cx="8645220" cy="6048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512" y="404664"/>
            <a:ext cx="8814360" cy="5644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521" y="404664"/>
            <a:ext cx="8640960" cy="5725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974" y="857250"/>
            <a:ext cx="776200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6"/>
          <p:cNvSpPr txBox="1"/>
          <p:nvPr>
            <p:ph type="title"/>
          </p:nvPr>
        </p:nvSpPr>
        <p:spPr>
          <a:xfrm>
            <a:off x="457200" y="274638"/>
            <a:ext cx="8229600" cy="457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Квадратичное опробование</a:t>
            </a:r>
            <a:endParaRPr/>
          </a:p>
        </p:txBody>
      </p:sp>
      <p:sp>
        <p:nvSpPr>
          <p:cNvPr id="277" name="Google Shape;277;p46"/>
          <p:cNvSpPr txBox="1"/>
          <p:nvPr>
            <p:ph idx="1" type="body"/>
          </p:nvPr>
        </p:nvSpPr>
        <p:spPr>
          <a:xfrm>
            <a:off x="457200" y="1052736"/>
            <a:ext cx="8229600" cy="50734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ru-RU"/>
              <a:t>отличается от линейного тем, что шаг перебора сегментов нелинейно зависит от номера попытки найти свободный сегмент: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rgbClr val="FF0000"/>
              </a:buClr>
              <a:buSzPts val="3200"/>
              <a:buNone/>
            </a:pPr>
            <a:r>
              <a:rPr b="1" lang="ru-RU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адрес = h(x) + a∙i + b∙i</a:t>
            </a:r>
            <a:r>
              <a:rPr b="1" baseline="30000" lang="ru-RU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lang="ru-RU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ru-RU"/>
              <a:t>i – номер попытки,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ru-RU"/>
              <a:t>a и b – константы.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520" y="476672"/>
            <a:ext cx="8747151" cy="5645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8"/>
          <p:cNvSpPr txBox="1"/>
          <p:nvPr>
            <p:ph type="title"/>
          </p:nvPr>
        </p:nvSpPr>
        <p:spPr>
          <a:xfrm>
            <a:off x="457200" y="274638"/>
            <a:ext cx="8229600" cy="5620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Закрытое хеширование (пример)</a:t>
            </a:r>
            <a:endParaRPr/>
          </a:p>
        </p:txBody>
      </p:sp>
      <p:pic>
        <p:nvPicPr>
          <p:cNvPr id="288" name="Google Shape;288;p4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576" y="848287"/>
            <a:ext cx="7704856" cy="6128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504" y="81390"/>
            <a:ext cx="8928992" cy="6436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520" y="116631"/>
            <a:ext cx="8352928" cy="6651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520" y="44624"/>
            <a:ext cx="8352928" cy="6718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8501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Хеш-таблицы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23528" y="1124744"/>
            <a:ext cx="8640960" cy="5616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ru-RU" sz="4000">
                <a:solidFill>
                  <a:srgbClr val="FF0000"/>
                </a:solidFill>
              </a:rPr>
              <a:t>Хеш-таблица </a:t>
            </a:r>
            <a:r>
              <a:rPr lang="ru-RU" sz="4000"/>
              <a:t>– это структура данных, реализующая интерфейс </a:t>
            </a:r>
            <a:r>
              <a:rPr lang="ru-RU" sz="4000">
                <a:solidFill>
                  <a:srgbClr val="31859B"/>
                </a:solidFill>
              </a:rPr>
              <a:t>ассоциативного массива </a:t>
            </a:r>
            <a:r>
              <a:rPr lang="ru-RU" sz="4000"/>
              <a:t>(ещё названия </a:t>
            </a:r>
            <a:r>
              <a:rPr lang="ru-RU" sz="4000">
                <a:solidFill>
                  <a:srgbClr val="31859B"/>
                </a:solidFill>
              </a:rPr>
              <a:t>map, hashmap, словарь</a:t>
            </a:r>
            <a:r>
              <a:rPr lang="ru-RU" sz="4000"/>
              <a:t>).</a:t>
            </a:r>
            <a:endParaRPr/>
          </a:p>
          <a:p>
            <a:pPr indent="0" lvl="0" marL="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 sz="4000"/>
              <a:t>Она позволяет хранить пары вида </a:t>
            </a:r>
            <a:r>
              <a:rPr lang="ru-RU" sz="4000">
                <a:solidFill>
                  <a:srgbClr val="31859B"/>
                </a:solidFill>
              </a:rPr>
              <a:t>“ключ - значение” </a:t>
            </a:r>
            <a:r>
              <a:rPr lang="ru-RU" sz="4000"/>
              <a:t>и выполнять операции (в среднем за время О(1)):</a:t>
            </a:r>
            <a:endParaRPr/>
          </a:p>
          <a:p>
            <a:pPr indent="-285750" lvl="1" marL="74295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</a:pPr>
            <a:r>
              <a:rPr lang="ru-RU" sz="4000"/>
              <a:t> добавление новой пары;</a:t>
            </a:r>
            <a:endParaRPr/>
          </a:p>
          <a:p>
            <a:pPr indent="-285750" lvl="1" marL="74295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</a:pPr>
            <a:r>
              <a:rPr lang="ru-RU" sz="4000"/>
              <a:t> поиск;</a:t>
            </a:r>
            <a:endParaRPr/>
          </a:p>
          <a:p>
            <a:pPr indent="-285750" lvl="1" marL="74295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</a:pPr>
            <a:r>
              <a:rPr lang="ru-RU" sz="4000"/>
              <a:t> удаление пары по ключу.</a:t>
            </a:r>
            <a:endParaRPr/>
          </a:p>
          <a:p>
            <a:pPr indent="0" lvl="1" marL="45720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4000"/>
          </a:p>
          <a:p>
            <a:pPr indent="0" lvl="0" marL="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 sz="4000"/>
              <a:t>Хеш-таблица является массивом, формируемым хеш-функцией в определённом порядке.</a:t>
            </a:r>
            <a:endParaRPr/>
          </a:p>
          <a:p>
            <a:pPr indent="0" lvl="0" marL="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4000"/>
          </a:p>
          <a:p>
            <a:pPr indent="-342900" lvl="0" marL="34290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 sz="4000"/>
              <a:t>Доступ к элементам осуществляется по ключу (key)</a:t>
            </a:r>
            <a:endParaRPr sz="4000"/>
          </a:p>
          <a:p>
            <a:pPr indent="-342900" lvl="0" marL="34290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 sz="4000"/>
              <a:t>Ключи могут быть строками, числами, указателями</a:t>
            </a:r>
            <a:endParaRPr/>
          </a:p>
          <a:p>
            <a:pPr indent="-203200" lvl="0" marL="34290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4000"/>
          </a:p>
          <a:p>
            <a:pPr indent="0" lvl="0" marL="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 sz="4000"/>
              <a:t>При создании таблицы очень важно, чтобы таблица не меняла свой размер (иначе придётся пересчитывать хэши)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2"/>
          <p:cNvSpPr txBox="1"/>
          <p:nvPr>
            <p:ph type="title"/>
          </p:nvPr>
        </p:nvSpPr>
        <p:spPr>
          <a:xfrm>
            <a:off x="628650" y="8207"/>
            <a:ext cx="7886700" cy="651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1" i="1" lang="ru-RU" sz="4050">
                <a:latin typeface="Calibri"/>
                <a:ea typeface="Calibri"/>
                <a:cs typeface="Calibri"/>
                <a:sym typeface="Calibri"/>
              </a:rPr>
              <a:t>Требования к хеш-функциям</a:t>
            </a:r>
            <a:endParaRPr/>
          </a:p>
        </p:txBody>
      </p:sp>
      <p:sp>
        <p:nvSpPr>
          <p:cNvPr id="309" name="Google Shape;309;p52"/>
          <p:cNvSpPr txBox="1"/>
          <p:nvPr>
            <p:ph idx="1" type="body"/>
          </p:nvPr>
        </p:nvSpPr>
        <p:spPr>
          <a:xfrm>
            <a:off x="395536" y="836712"/>
            <a:ext cx="8568952" cy="5524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 sz="2700"/>
              <a:t>С точки зрения практического применения, хорошей является такая хеш-функция, которая удовлетворяет следующим условиям:</a:t>
            </a:r>
            <a:endParaRPr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</a:pPr>
            <a:r>
              <a:rPr lang="ru-RU" sz="2700"/>
              <a:t>она должна быть </a:t>
            </a:r>
            <a:r>
              <a:rPr b="1" i="1" lang="ru-RU" sz="2700">
                <a:solidFill>
                  <a:srgbClr val="FF0000"/>
                </a:solidFill>
              </a:rPr>
              <a:t>простой</a:t>
            </a:r>
            <a:r>
              <a:rPr lang="ru-RU" sz="2700"/>
              <a:t> с вычислительной точки зрения, но </a:t>
            </a:r>
            <a:r>
              <a:rPr b="1" i="1" lang="ru-RU" sz="2700">
                <a:solidFill>
                  <a:srgbClr val="FF0000"/>
                </a:solidFill>
              </a:rPr>
              <a:t>однозначной</a:t>
            </a:r>
            <a:r>
              <a:rPr lang="ru-RU" sz="2700"/>
              <a:t> (детерминированной);</a:t>
            </a:r>
            <a:endParaRPr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</a:pPr>
            <a:r>
              <a:rPr lang="ru-RU" sz="2700"/>
              <a:t>Она должна быть </a:t>
            </a:r>
            <a:r>
              <a:rPr b="1" i="1" lang="ru-RU" sz="2700">
                <a:solidFill>
                  <a:srgbClr val="FF0000"/>
                </a:solidFill>
              </a:rPr>
              <a:t>необратимой</a:t>
            </a:r>
            <a:r>
              <a:rPr lang="ru-RU" sz="2700"/>
              <a:t>;</a:t>
            </a:r>
            <a:endParaRPr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</a:pPr>
            <a:r>
              <a:rPr lang="ru-RU" sz="2700"/>
              <a:t> она должна </a:t>
            </a:r>
            <a:r>
              <a:rPr b="1" i="1" lang="ru-RU" sz="2700">
                <a:solidFill>
                  <a:srgbClr val="FF0000"/>
                </a:solidFill>
              </a:rPr>
              <a:t>распределять ключи </a:t>
            </a:r>
            <a:r>
              <a:rPr lang="ru-RU" sz="2700"/>
              <a:t>в хеш-таблице наиболее  </a:t>
            </a:r>
            <a:r>
              <a:rPr b="1" i="1" lang="ru-RU" sz="2700">
                <a:solidFill>
                  <a:srgbClr val="FF0000"/>
                </a:solidFill>
              </a:rPr>
              <a:t>равномерно</a:t>
            </a:r>
            <a:r>
              <a:rPr lang="ru-RU" sz="2700"/>
              <a:t>;</a:t>
            </a:r>
            <a:endParaRPr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</a:pPr>
            <a:r>
              <a:rPr lang="ru-RU" sz="2700"/>
              <a:t> она </a:t>
            </a:r>
            <a:r>
              <a:rPr b="1" i="1" lang="ru-RU" sz="2700">
                <a:solidFill>
                  <a:srgbClr val="FF0000"/>
                </a:solidFill>
              </a:rPr>
              <a:t>не должна </a:t>
            </a:r>
            <a:r>
              <a:rPr lang="ru-RU" sz="2700"/>
              <a:t>отображать какую-либо связь между значениями ключей в связь между значениями адресов;</a:t>
            </a:r>
            <a:endParaRPr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</a:pPr>
            <a:r>
              <a:rPr lang="ru-RU" sz="2700"/>
              <a:t> она должна </a:t>
            </a:r>
            <a:r>
              <a:rPr b="1" i="1" lang="ru-RU" sz="2700" u="sng">
                <a:solidFill>
                  <a:srgbClr val="FF0000"/>
                </a:solidFill>
              </a:rPr>
              <a:t>минимизировать число коллизий</a:t>
            </a:r>
            <a:r>
              <a:rPr lang="ru-RU" sz="2700"/>
              <a:t>, то есть ситуаций, когда разным ключам соответствует одно значение хеш-функции.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3"/>
          <p:cNvSpPr txBox="1"/>
          <p:nvPr>
            <p:ph type="title"/>
          </p:nvPr>
        </p:nvSpPr>
        <p:spPr>
          <a:xfrm>
            <a:off x="457200" y="274638"/>
            <a:ext cx="8229600" cy="457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Методы создания хеш-функций:</a:t>
            </a:r>
            <a:endParaRPr/>
          </a:p>
        </p:txBody>
      </p:sp>
      <p:sp>
        <p:nvSpPr>
          <p:cNvPr id="315" name="Google Shape;315;p53"/>
          <p:cNvSpPr txBox="1"/>
          <p:nvPr>
            <p:ph idx="1" type="body"/>
          </p:nvPr>
        </p:nvSpPr>
        <p:spPr>
          <a:xfrm>
            <a:off x="486804" y="1916832"/>
            <a:ext cx="8229600" cy="33843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/>
              <a:t>остатков от деления;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/>
              <a:t>функции середины квадрата;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/>
              <a:t>свертки;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/>
              <a:t>преобразования системы счисления.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4"/>
          <p:cNvSpPr txBox="1"/>
          <p:nvPr>
            <p:ph type="title"/>
          </p:nvPr>
        </p:nvSpPr>
        <p:spPr>
          <a:xfrm>
            <a:off x="457200" y="274638"/>
            <a:ext cx="8229600" cy="457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Метод остатков от деления</a:t>
            </a:r>
            <a:endParaRPr/>
          </a:p>
        </p:txBody>
      </p:sp>
      <p:sp>
        <p:nvSpPr>
          <p:cNvPr id="321" name="Google Shape;321;p54"/>
          <p:cNvSpPr txBox="1"/>
          <p:nvPr>
            <p:ph idx="1" type="body"/>
          </p:nvPr>
        </p:nvSpPr>
        <p:spPr>
          <a:xfrm>
            <a:off x="457200" y="836712"/>
            <a:ext cx="8579296" cy="54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Остаток от деления целочисленного  ключа </a:t>
            </a:r>
            <a:r>
              <a:rPr lang="ru-RU">
                <a:solidFill>
                  <a:srgbClr val="FF0000"/>
                </a:solidFill>
              </a:rPr>
              <a:t>Key</a:t>
            </a:r>
            <a:r>
              <a:rPr lang="ru-RU"/>
              <a:t> на размерность массива </a:t>
            </a:r>
            <a:r>
              <a:rPr lang="ru-RU">
                <a:solidFill>
                  <a:srgbClr val="FF0000"/>
                </a:solidFill>
              </a:rPr>
              <a:t>HashTableSize</a:t>
            </a:r>
            <a:r>
              <a:rPr lang="ru-RU"/>
              <a:t>:</a:t>
            </a:r>
            <a:endParaRPr/>
          </a:p>
          <a:p>
            <a:pPr indent="0" lvl="0" marL="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		</a:t>
            </a:r>
            <a:r>
              <a:rPr lang="ru-RU">
                <a:solidFill>
                  <a:srgbClr val="FF0000"/>
                </a:solidFill>
              </a:rPr>
              <a:t>Key %  HashTableSize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Результат – адрес записи в хеш-таблице.</a:t>
            </a:r>
            <a:endParaRPr/>
          </a:p>
          <a:p>
            <a:pPr indent="0" lvl="0" marL="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Эта функция очень проста.</a:t>
            </a:r>
            <a:endParaRPr/>
          </a:p>
          <a:p>
            <a:pPr indent="0" lvl="0" marL="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Для минимизации коллизий рекомендуется, чтобы размерность таблицы была простым числом.</a:t>
            </a:r>
            <a:endParaRPr/>
          </a:p>
          <a:p>
            <a:pPr indent="0" lvl="0" marL="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Обычно операция деления по модулю применяется как последний шаг в более сложных функциях хеширования.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5"/>
          <p:cNvSpPr txBox="1"/>
          <p:nvPr>
            <p:ph type="title"/>
          </p:nvPr>
        </p:nvSpPr>
        <p:spPr>
          <a:xfrm>
            <a:off x="457200" y="274638"/>
            <a:ext cx="8229600" cy="457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 sz="3600"/>
              <a:t>Метод остатков от деления. Пример</a:t>
            </a:r>
            <a:endParaRPr/>
          </a:p>
        </p:txBody>
      </p:sp>
      <p:sp>
        <p:nvSpPr>
          <p:cNvPr id="327" name="Google Shape;327;p55"/>
          <p:cNvSpPr txBox="1"/>
          <p:nvPr>
            <p:ph idx="1" type="body"/>
          </p:nvPr>
        </p:nvSpPr>
        <p:spPr>
          <a:xfrm>
            <a:off x="457200" y="908721"/>
            <a:ext cx="8229600" cy="23042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Пусть ключом является символьная строка.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Тогда хеш-код для нее – это остаток от деления суммы кодов литер, образующих строку, на размер таблицы.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Например, 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S = “olympiad”, HashTableSize = 100, </a:t>
            </a:r>
            <a:endParaRPr/>
          </a:p>
        </p:txBody>
      </p:sp>
      <p:graphicFrame>
        <p:nvGraphicFramePr>
          <p:cNvPr id="328" name="Google Shape;328;p55"/>
          <p:cNvGraphicFramePr/>
          <p:nvPr/>
        </p:nvGraphicFramePr>
        <p:xfrm>
          <a:off x="1043608" y="34290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{1AF0ED2A-0186-4407-B7F8-E04276094E4E}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</a:tblGrid>
              <a:tr h="543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200" u="none" cap="none" strike="noStrike">
                          <a:solidFill>
                            <a:schemeClr val="lt1"/>
                          </a:solidFill>
                        </a:rPr>
                        <a:t>o</a:t>
                      </a:r>
                      <a:endParaRPr sz="32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200" u="none" cap="none" strike="noStrike">
                          <a:solidFill>
                            <a:schemeClr val="lt1"/>
                          </a:solidFill>
                        </a:rPr>
                        <a:t>l</a:t>
                      </a:r>
                      <a:endParaRPr sz="32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200" u="none" cap="none" strike="noStrike">
                          <a:solidFill>
                            <a:schemeClr val="lt1"/>
                          </a:solidFill>
                        </a:rPr>
                        <a:t>y</a:t>
                      </a:r>
                      <a:endParaRPr sz="32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200" u="none" cap="none" strike="noStrike">
                          <a:solidFill>
                            <a:schemeClr val="lt1"/>
                          </a:solidFill>
                        </a:rPr>
                        <a:t>m</a:t>
                      </a:r>
                      <a:endParaRPr sz="32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200" u="none" cap="none" strike="noStrike">
                          <a:solidFill>
                            <a:schemeClr val="lt1"/>
                          </a:solidFill>
                        </a:rPr>
                        <a:t>p</a:t>
                      </a:r>
                      <a:endParaRPr sz="32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200" u="none" cap="none" strike="noStrike">
                          <a:solidFill>
                            <a:schemeClr val="lt1"/>
                          </a:solidFill>
                        </a:rPr>
                        <a:t>i</a:t>
                      </a:r>
                      <a:endParaRPr sz="32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200" u="none" cap="none" strike="noStrike">
                          <a:solidFill>
                            <a:schemeClr val="lt1"/>
                          </a:solidFill>
                        </a:rPr>
                        <a:t>a</a:t>
                      </a:r>
                      <a:endParaRPr sz="32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3200" u="none" cap="none" strike="noStrike">
                          <a:solidFill>
                            <a:schemeClr val="lt1"/>
                          </a:solidFill>
                        </a:rPr>
                        <a:t>d</a:t>
                      </a:r>
                      <a:endParaRPr sz="32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/>
                </a:tc>
              </a:tr>
              <a:tr h="529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>
                          <a:solidFill>
                            <a:schemeClr val="dk1"/>
                          </a:solidFill>
                        </a:rPr>
                        <a:t>111</a:t>
                      </a:r>
                      <a:endParaRPr sz="2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>
                          <a:solidFill>
                            <a:schemeClr val="dk1"/>
                          </a:solidFill>
                        </a:rPr>
                        <a:t>108</a:t>
                      </a:r>
                      <a:endParaRPr sz="2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>
                          <a:solidFill>
                            <a:schemeClr val="dk1"/>
                          </a:solidFill>
                        </a:rPr>
                        <a:t>121</a:t>
                      </a:r>
                      <a:endParaRPr sz="2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>
                          <a:solidFill>
                            <a:schemeClr val="dk1"/>
                          </a:solidFill>
                        </a:rPr>
                        <a:t>109</a:t>
                      </a:r>
                      <a:endParaRPr sz="2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>
                          <a:solidFill>
                            <a:schemeClr val="dk1"/>
                          </a:solidFill>
                        </a:rPr>
                        <a:t>112</a:t>
                      </a:r>
                      <a:endParaRPr sz="2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>
                          <a:solidFill>
                            <a:schemeClr val="dk1"/>
                          </a:solidFill>
                        </a:rPr>
                        <a:t>105</a:t>
                      </a:r>
                      <a:endParaRPr sz="2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>
                          <a:solidFill>
                            <a:schemeClr val="dk1"/>
                          </a:solidFill>
                        </a:rPr>
                        <a:t>97</a:t>
                      </a:r>
                      <a:endParaRPr sz="2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800" u="none" cap="none" strike="noStrike">
                          <a:solidFill>
                            <a:schemeClr val="dk1"/>
                          </a:solidFill>
                        </a:rPr>
                        <a:t>100</a:t>
                      </a:r>
                      <a:endParaRPr sz="2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329" name="Google Shape;329;p55"/>
          <p:cNvSpPr txBox="1"/>
          <p:nvPr/>
        </p:nvSpPr>
        <p:spPr>
          <a:xfrm>
            <a:off x="648844" y="4984910"/>
            <a:ext cx="6659460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Сумма кодов равна 863.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Хеш этой строки равен 863 % 100 = 63.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6"/>
          <p:cNvSpPr txBox="1"/>
          <p:nvPr>
            <p:ph type="title"/>
          </p:nvPr>
        </p:nvSpPr>
        <p:spPr>
          <a:xfrm>
            <a:off x="457200" y="274638"/>
            <a:ext cx="8229600" cy="6340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Функция середины квадрата</a:t>
            </a:r>
            <a:endParaRPr/>
          </a:p>
        </p:txBody>
      </p:sp>
      <p:sp>
        <p:nvSpPr>
          <p:cNvPr id="335" name="Google Shape;335;p5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/>
              <a:t>преобразует значение ключа в число,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/>
              <a:t>возводит это число в квадрат,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/>
              <a:t>из полученного числа выбирает несколько средних цифр,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/>
              <a:t>интерпретирует эти цифры как адрес записи.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7"/>
          <p:cNvSpPr txBox="1"/>
          <p:nvPr>
            <p:ph type="title"/>
          </p:nvPr>
        </p:nvSpPr>
        <p:spPr>
          <a:xfrm>
            <a:off x="457200" y="274638"/>
            <a:ext cx="8229600" cy="5620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Метод свертки</a:t>
            </a:r>
            <a:endParaRPr/>
          </a:p>
        </p:txBody>
      </p:sp>
      <p:sp>
        <p:nvSpPr>
          <p:cNvPr id="341" name="Google Shape;341;p57"/>
          <p:cNvSpPr txBox="1"/>
          <p:nvPr>
            <p:ph idx="1" type="body"/>
          </p:nvPr>
        </p:nvSpPr>
        <p:spPr>
          <a:xfrm>
            <a:off x="457200" y="1600200"/>
            <a:ext cx="8229600" cy="46371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Цифровое представление ключа разбивается на части, каждая из которых имеет длину, равную длине требуемого адреса.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Над частями производятся определенные арифметические или поразрядные логические операции, результат которых интерпретируется как адрес.</a:t>
            </a:r>
            <a:endParaRPr/>
          </a:p>
          <a:p>
            <a:pPr indent="0" lvl="0" marL="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Например, сумма кодов символов строки-ключа.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8"/>
          <p:cNvSpPr txBox="1"/>
          <p:nvPr>
            <p:ph type="title"/>
          </p:nvPr>
        </p:nvSpPr>
        <p:spPr>
          <a:xfrm>
            <a:off x="457200" y="274638"/>
            <a:ext cx="8229600" cy="457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 sz="3200"/>
              <a:t>Функция преобразования системы счисления</a:t>
            </a:r>
            <a:endParaRPr/>
          </a:p>
        </p:txBody>
      </p:sp>
      <p:sp>
        <p:nvSpPr>
          <p:cNvPr id="347" name="Google Shape;347;p58"/>
          <p:cNvSpPr txBox="1"/>
          <p:nvPr>
            <p:ph idx="1" type="body"/>
          </p:nvPr>
        </p:nvSpPr>
        <p:spPr>
          <a:xfrm>
            <a:off x="457200" y="1196752"/>
            <a:ext cx="8229600" cy="5328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Ключ, записанный как число в системе счисления с основанием P, интерпретируется как число в системе счисления с основанием Q &gt; P. Обычно выбирают Q = P + 1.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ru-RU"/>
              <a:t>Это число переводится из Q-с.с. в P-с.с., приводится к размеру пространства записей и интерпретируется как адрес.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Пусть P = 2, Q = 3.  Ключ = 101101</a:t>
            </a:r>
            <a:r>
              <a:rPr baseline="-25000" lang="ru-RU"/>
              <a:t>(2)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Значение этого числа в 3-с.с. =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 3</a:t>
            </a:r>
            <a:r>
              <a:rPr baseline="30000" lang="ru-RU"/>
              <a:t>5</a:t>
            </a:r>
            <a:r>
              <a:rPr lang="ru-RU"/>
              <a:t> + 3</a:t>
            </a:r>
            <a:r>
              <a:rPr baseline="30000" lang="ru-RU"/>
              <a:t>3</a:t>
            </a:r>
            <a:r>
              <a:rPr lang="ru-RU"/>
              <a:t> + 3</a:t>
            </a:r>
            <a:r>
              <a:rPr baseline="30000" lang="ru-RU"/>
              <a:t>2</a:t>
            </a:r>
            <a:r>
              <a:rPr lang="ru-RU"/>
              <a:t> + 1 = 243 + 27 + 9 + 1 = 280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Тогда представление его в 2-с.с. будет: 100011000</a:t>
            </a:r>
            <a:r>
              <a:rPr baseline="-25000" lang="ru-RU"/>
              <a:t>(2)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Свертка: 100 + 11 + 0 = 111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111 % 100 = 11.</a:t>
            </a:r>
            <a:endParaRPr baseline="-250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9"/>
          <p:cNvSpPr txBox="1"/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Хеш-функция Дженкинса</a:t>
            </a:r>
            <a:endParaRPr/>
          </a:p>
        </p:txBody>
      </p:sp>
      <p:sp>
        <p:nvSpPr>
          <p:cNvPr id="353" name="Google Shape;353;p59"/>
          <p:cNvSpPr txBox="1"/>
          <p:nvPr>
            <p:ph idx="1" type="body"/>
          </p:nvPr>
        </p:nvSpPr>
        <p:spPr>
          <a:xfrm>
            <a:off x="457200" y="1340769"/>
            <a:ext cx="7139136" cy="48965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uint32_t jenkins(uint8_t *key, size_t len)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uint32_t hash = 0;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for (int i = 0; i &lt; len; i++)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   hash += key[i];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   hash += (hash &lt;&lt; 10);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   hash ^= (hash &gt;&gt; 6);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hash += (hash &lt;&lt; 3);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hash ^= (hash &gt;&gt; 11);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hash += (hash &lt;&lt; 15);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return hash;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0"/>
          <p:cNvSpPr txBox="1"/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Еще пример хеш-функции</a:t>
            </a:r>
            <a:endParaRPr/>
          </a:p>
        </p:txBody>
      </p:sp>
      <p:sp>
        <p:nvSpPr>
          <p:cNvPr id="359" name="Google Shape;359;p60"/>
          <p:cNvSpPr txBox="1"/>
          <p:nvPr>
            <p:ph idx="1" type="body"/>
          </p:nvPr>
        </p:nvSpPr>
        <p:spPr>
          <a:xfrm>
            <a:off x="457200" y="1340769"/>
            <a:ext cx="7139136" cy="36724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uint32_t hash32(uint32_t n)</a:t>
            </a:r>
            <a:endParaRPr/>
          </a:p>
          <a:p>
            <a:pPr indent="0" lvl="0" marL="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n = (n &gt;&gt; 16) ^ n;</a:t>
            </a:r>
            <a:endParaRPr/>
          </a:p>
          <a:p>
            <a:pPr indent="0" lvl="0" marL="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n = n * 0x45D9F3B;</a:t>
            </a:r>
            <a:endParaRPr/>
          </a:p>
          <a:p>
            <a:pPr indent="0" lvl="0" marL="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n = (n &gt;&gt; 16) ^ n;</a:t>
            </a:r>
            <a:endParaRPr/>
          </a:p>
          <a:p>
            <a:pPr indent="0" lvl="0" marL="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n = n * 0x45D9F3B;</a:t>
            </a:r>
            <a:endParaRPr/>
          </a:p>
          <a:p>
            <a:pPr indent="0" lvl="0" marL="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n = (n &gt;&gt; 16) ^ n;</a:t>
            </a:r>
            <a:endParaRPr/>
          </a:p>
          <a:p>
            <a:pPr indent="0" lvl="0" marL="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    return n;</a:t>
            </a:r>
            <a:endParaRPr/>
          </a:p>
          <a:p>
            <a:pPr indent="0" lvl="0" marL="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1"/>
          <p:cNvSpPr txBox="1"/>
          <p:nvPr>
            <p:ph type="title"/>
          </p:nvPr>
        </p:nvSpPr>
        <p:spPr>
          <a:xfrm>
            <a:off x="457200" y="160337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Хеш-функция Кнута</a:t>
            </a:r>
            <a:endParaRPr/>
          </a:p>
        </p:txBody>
      </p:sp>
      <p:sp>
        <p:nvSpPr>
          <p:cNvPr id="365" name="Google Shape;365;p61"/>
          <p:cNvSpPr txBox="1"/>
          <p:nvPr>
            <p:ph idx="1" type="body"/>
          </p:nvPr>
        </p:nvSpPr>
        <p:spPr>
          <a:xfrm>
            <a:off x="251520" y="836712"/>
            <a:ext cx="8784976" cy="586095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1661" l="-1595" r="0" t="-291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ru-RU"/>
              <a:t> 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/>
        </p:nvSpPr>
        <p:spPr>
          <a:xfrm>
            <a:off x="2123728" y="320400"/>
            <a:ext cx="525658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3600" u="none" cap="none" strike="noStrik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Применение хеш-таблиц</a:t>
            </a:r>
            <a:endParaRPr/>
          </a:p>
        </p:txBody>
      </p:sp>
      <p:sp>
        <p:nvSpPr>
          <p:cNvPr id="108" name="Google Shape;108;p17"/>
          <p:cNvSpPr txBox="1"/>
          <p:nvPr/>
        </p:nvSpPr>
        <p:spPr>
          <a:xfrm>
            <a:off x="72008" y="980728"/>
            <a:ext cx="9036496" cy="5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Ключи, ассоциируемые с элементами словаря, обычно означают </a:t>
            </a:r>
            <a:r>
              <a:rPr b="1" i="0" lang="ru-RU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«адреса» </a:t>
            </a:r>
            <a:r>
              <a:rPr b="0" i="0" lang="ru-RU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этих элементов. </a:t>
            </a:r>
            <a:r>
              <a:rPr b="1" i="0" lang="ru-RU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Примером</a:t>
            </a:r>
            <a:r>
              <a:rPr b="0" i="0" lang="ru-RU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такого </a:t>
            </a:r>
            <a:r>
              <a:rPr b="1" i="0" lang="ru-RU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применения</a:t>
            </a:r>
            <a:r>
              <a:rPr b="0" i="0" lang="ru-RU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можно назвать </a:t>
            </a:r>
            <a:r>
              <a:rPr b="1" i="0" lang="ru-RU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таблицу символов компилятора</a:t>
            </a:r>
            <a:r>
              <a:rPr b="0" i="0" lang="ru-RU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или </a:t>
            </a:r>
            <a:r>
              <a:rPr b="1" i="0" lang="ru-RU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реестр системных переменных. </a:t>
            </a:r>
            <a:r>
              <a:rPr b="0" i="0" lang="ru-RU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Обе структуры состоят из наборов символьных имен, где имена служат адресом свойств типа и значений переменных. Одним из наиболее рациональных способов реализации словаря является хеш-таблица (hash table). Время выполнения операций АТД «словарь» при использовании хеш-таблиц может составить 0(n) времени, где n — количество объектов в словаре. Предполагается, что хеш-таблица может выполнять эти операции за время 0(1)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2"/>
          <p:cNvSpPr txBox="1"/>
          <p:nvPr>
            <p:ph type="title"/>
          </p:nvPr>
        </p:nvSpPr>
        <p:spPr>
          <a:xfrm>
            <a:off x="457200" y="274638"/>
            <a:ext cx="8229600" cy="6340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Полиномиальная хеш-функция</a:t>
            </a:r>
            <a:endParaRPr/>
          </a:p>
        </p:txBody>
      </p:sp>
      <p:sp>
        <p:nvSpPr>
          <p:cNvPr id="371" name="Google Shape;371;p62"/>
          <p:cNvSpPr txBox="1"/>
          <p:nvPr>
            <p:ph idx="1" type="body"/>
          </p:nvPr>
        </p:nvSpPr>
        <p:spPr>
          <a:xfrm>
            <a:off x="457200" y="1052736"/>
            <a:ext cx="8229600" cy="507342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851" r="0" t="-156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ru-RU"/>
              <a:t> 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3"/>
          <p:cNvSpPr txBox="1"/>
          <p:nvPr>
            <p:ph type="title"/>
          </p:nvPr>
        </p:nvSpPr>
        <p:spPr>
          <a:xfrm>
            <a:off x="457200" y="274638"/>
            <a:ext cx="8229600" cy="8501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Пятиминутка</a:t>
            </a:r>
            <a:endParaRPr/>
          </a:p>
        </p:txBody>
      </p:sp>
      <p:pic>
        <p:nvPicPr>
          <p:cNvPr id="377" name="Google Shape;377;p6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512" y="2129527"/>
            <a:ext cx="8573374" cy="259894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3"/>
          <p:cNvSpPr txBox="1"/>
          <p:nvPr/>
        </p:nvSpPr>
        <p:spPr>
          <a:xfrm>
            <a:off x="621110" y="3503202"/>
            <a:ext cx="4572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476   526   691</a:t>
            </a:r>
            <a:endParaRPr/>
          </a:p>
        </p:txBody>
      </p:sp>
      <p:sp>
        <p:nvSpPr>
          <p:cNvPr id="379" name="Google Shape;379;p63"/>
          <p:cNvSpPr txBox="1"/>
          <p:nvPr/>
        </p:nvSpPr>
        <p:spPr>
          <a:xfrm>
            <a:off x="621110" y="3982395"/>
            <a:ext cx="4572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873</a:t>
            </a:r>
            <a:endParaRPr/>
          </a:p>
        </p:txBody>
      </p:sp>
      <p:sp>
        <p:nvSpPr>
          <p:cNvPr id="380" name="Google Shape;380;p63"/>
          <p:cNvSpPr txBox="1"/>
          <p:nvPr/>
        </p:nvSpPr>
        <p:spPr>
          <a:xfrm>
            <a:off x="621110" y="3743163"/>
            <a:ext cx="4572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212</a:t>
            </a:r>
            <a:endParaRPr/>
          </a:p>
        </p:txBody>
      </p:sp>
      <p:sp>
        <p:nvSpPr>
          <p:cNvPr id="381" name="Google Shape;381;p63"/>
          <p:cNvSpPr txBox="1"/>
          <p:nvPr/>
        </p:nvSpPr>
        <p:spPr>
          <a:xfrm>
            <a:off x="5960774" y="3525253"/>
            <a:ext cx="6274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476</a:t>
            </a:r>
            <a:endParaRPr/>
          </a:p>
        </p:txBody>
      </p:sp>
      <p:sp>
        <p:nvSpPr>
          <p:cNvPr id="382" name="Google Shape;382;p63"/>
          <p:cNvSpPr txBox="1"/>
          <p:nvPr/>
        </p:nvSpPr>
        <p:spPr>
          <a:xfrm>
            <a:off x="5960774" y="3743162"/>
            <a:ext cx="6274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526</a:t>
            </a:r>
            <a:endParaRPr/>
          </a:p>
        </p:txBody>
      </p:sp>
      <p:sp>
        <p:nvSpPr>
          <p:cNvPr id="383" name="Google Shape;383;p63"/>
          <p:cNvSpPr txBox="1"/>
          <p:nvPr/>
        </p:nvSpPr>
        <p:spPr>
          <a:xfrm>
            <a:off x="5948148" y="3961071"/>
            <a:ext cx="6274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691</a:t>
            </a:r>
            <a:endParaRPr/>
          </a:p>
        </p:txBody>
      </p:sp>
      <p:sp>
        <p:nvSpPr>
          <p:cNvPr id="384" name="Google Shape;384;p63"/>
          <p:cNvSpPr txBox="1"/>
          <p:nvPr/>
        </p:nvSpPr>
        <p:spPr>
          <a:xfrm>
            <a:off x="5964122" y="4211053"/>
            <a:ext cx="6274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873</a:t>
            </a:r>
            <a:endParaRPr/>
          </a:p>
        </p:txBody>
      </p:sp>
      <p:sp>
        <p:nvSpPr>
          <p:cNvPr id="385" name="Google Shape;385;p63"/>
          <p:cNvSpPr txBox="1"/>
          <p:nvPr/>
        </p:nvSpPr>
        <p:spPr>
          <a:xfrm>
            <a:off x="5960774" y="3297309"/>
            <a:ext cx="6274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212</a:t>
            </a:r>
            <a:endParaRPr/>
          </a:p>
        </p:txBody>
      </p:sp>
      <p:cxnSp>
        <p:nvCxnSpPr>
          <p:cNvPr id="386" name="Google Shape;386;p63"/>
          <p:cNvCxnSpPr/>
          <p:nvPr/>
        </p:nvCxnSpPr>
        <p:spPr>
          <a:xfrm>
            <a:off x="251520" y="3789040"/>
            <a:ext cx="936104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/>
        </p:nvSpPr>
        <p:spPr>
          <a:xfrm>
            <a:off x="251520" y="856357"/>
            <a:ext cx="9036496" cy="60016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Хеш-таблицы имеют очень большое практическое применение:</a:t>
            </a:r>
            <a:b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Базы данных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Языковые процессоры (компиляторы, ассемблеры) – повышение скорости обработки таблицы идентификаторов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Распределение книг в библиотеке по тематическим каталогам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Упорядочение слов в словарях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Шифрование специальностей в вузах, паролей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Для поиска информации о водители лишь по его номеру в водительском удостоверении.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Таблица символов компилятора.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При программировании шахмат тоже используется хеширование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Для баз данных телефонных номеров. 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Для хранения паролей пользователей. 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Браузер хранит адреса посещенных страниц в хеш-таблице.</a:t>
            </a:r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1943708" y="228644"/>
            <a:ext cx="525658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Применение хеш-таблиц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9"/>
          <p:cNvGrpSpPr/>
          <p:nvPr/>
        </p:nvGrpSpPr>
        <p:grpSpPr>
          <a:xfrm>
            <a:off x="109401" y="84067"/>
            <a:ext cx="8952774" cy="6678451"/>
            <a:chOff x="109401" y="84067"/>
            <a:chExt cx="8952774" cy="6678451"/>
          </a:xfrm>
        </p:grpSpPr>
        <p:pic>
          <p:nvPicPr>
            <p:cNvPr id="120" name="Google Shape;120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9401" y="84067"/>
              <a:ext cx="8952774" cy="66784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" name="Google Shape;121;p19"/>
            <p:cNvSpPr/>
            <p:nvPr/>
          </p:nvSpPr>
          <p:spPr>
            <a:xfrm>
              <a:off x="8676455" y="6357854"/>
              <a:ext cx="383823" cy="404664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504" y="44624"/>
            <a:ext cx="8962678" cy="672574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/>
          <p:nvPr/>
        </p:nvSpPr>
        <p:spPr>
          <a:xfrm>
            <a:off x="8534460" y="6357854"/>
            <a:ext cx="383823" cy="404664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519" y="44624"/>
            <a:ext cx="8718593" cy="6795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